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21"/>
  </p:notesMasterIdLst>
  <p:sldIdLst>
    <p:sldId id="269" r:id="rId2"/>
    <p:sldId id="286" r:id="rId3"/>
    <p:sldId id="287" r:id="rId4"/>
    <p:sldId id="1761" r:id="rId5"/>
    <p:sldId id="1762" r:id="rId6"/>
    <p:sldId id="1763" r:id="rId7"/>
    <p:sldId id="1764" r:id="rId8"/>
    <p:sldId id="1747" r:id="rId9"/>
    <p:sldId id="1736" r:id="rId10"/>
    <p:sldId id="1766" r:id="rId11"/>
    <p:sldId id="1765" r:id="rId12"/>
    <p:sldId id="1767" r:id="rId13"/>
    <p:sldId id="1756" r:id="rId14"/>
    <p:sldId id="1760" r:id="rId15"/>
    <p:sldId id="1758" r:id="rId16"/>
    <p:sldId id="1748" r:id="rId17"/>
    <p:sldId id="1755" r:id="rId18"/>
    <p:sldId id="1737" r:id="rId19"/>
    <p:sldId id="175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819AC6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16. Certificat </a:t>
            </a:r>
            <a:r>
              <a:rPr lang="en-US" altLang="zh-CN" sz="4400" b="1" dirty="0">
                <a:solidFill>
                  <a:schemeClr val="bg1"/>
                </a:solidFill>
              </a:rPr>
              <a:t>et attestation</a:t>
            </a:r>
            <a:endParaRPr lang="fr-FR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850991-662B-C292-18E3-2A1592F36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251" y="2342802"/>
            <a:ext cx="5935511" cy="242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5340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Carte d’identité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身份证明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Nous vous certifions l’innocence de l’homme. </a:t>
            </a: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en qualité de (+fonction)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职位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身份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Il assiste à la réunion en qualité de représentant de l’entreprise.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他以公司代表的身份参会。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Certificat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5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353734" y="1325809"/>
            <a:ext cx="10066104" cy="5317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bénéficier de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v.t.ind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fr-FR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享受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Le musée bénéficie de subventions.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博物馆享受一些补贴。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maintien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支持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garantie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保障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mutuelle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互助保险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contrat de prévoyance 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养老金合同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Certificat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6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353734" y="1325809"/>
            <a:ext cx="10066104" cy="22103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le contrat d’embauche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雇佣合同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engagement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n.m.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雇佣，聘约 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libre de tout engagement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表示可以签订任何聘约，不受限制。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Certificat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0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67944" y="1641527"/>
            <a:ext cx="10002694" cy="25232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	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a rédigé ce certificat ? Quand et où?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	Sur quel fait certifie-t-on ? </a:t>
            </a:r>
            <a:endParaRPr lang="zh-CN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809972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Certificat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4864B9-A261-16D3-903F-6035F76EF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6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2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5317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soussigné,e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adj.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签名在下的，下方签名的</a:t>
            </a: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Nous soussignés avons loué notre bâtiment.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我们是签署人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我们出租了我们的房子。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honneur n.m.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名誉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sur l’honneur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以名誉为誓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héberger v.t.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留宿，接待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hébergement n.m.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留宿，接待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352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Attestation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4945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adhésion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加入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demande l’adhésion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申请加盟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adhérer à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加入     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adhérer à une association </a:t>
            </a:r>
            <a:endParaRPr lang="zh-CN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salarié,e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( salaire)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工薪人员  </a:t>
            </a: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qualité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de  loc.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prép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作为，以</a:t>
            </a: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… …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的身份</a:t>
            </a:r>
            <a:endParaRPr lang="fr-FR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fr-FR" altLang="zh-CN" sz="2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centre de médecine du travail </a:t>
            </a:r>
            <a:r>
              <a:rPr lang="zh-CN" altLang="en-US" sz="2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职业医疗中心</a:t>
            </a:r>
            <a:endParaRPr lang="en-US" altLang="zh-CN" sz="28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36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Attestation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3FEAC4-1AA6-0B81-14F0-6D161191B43B}"/>
              </a:ext>
            </a:extLst>
          </p:cNvPr>
          <p:cNvSpPr txBox="1"/>
          <p:nvPr/>
        </p:nvSpPr>
        <p:spPr>
          <a:xfrm>
            <a:off x="1297980" y="1747519"/>
            <a:ext cx="10416528" cy="27540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36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3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a rédigé cette attestation ? 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fr-FR" altLang="zh-CN" sz="3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sera hébergé ? Et où ?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297980" y="832656"/>
            <a:ext cx="3741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A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ttestation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B2C883-9BCC-8FA3-6015-94E2C8AFE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78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6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6D1FCA-1F1C-1575-6317-B8D3C8AA2B8F}"/>
              </a:ext>
            </a:extLst>
          </p:cNvPr>
          <p:cNvSpPr txBox="1"/>
          <p:nvPr/>
        </p:nvSpPr>
        <p:spPr>
          <a:xfrm>
            <a:off x="1396665" y="938353"/>
            <a:ext cx="10226375" cy="4305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1023408"/>
            <a:ext cx="5324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Expressions utiles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FBB13C-2625-4F2B-0015-8F9F93013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67979"/>
              </p:ext>
            </p:extLst>
          </p:nvPr>
        </p:nvGraphicFramePr>
        <p:xfrm>
          <a:off x="1071048" y="762000"/>
          <a:ext cx="10551992" cy="5534208"/>
        </p:xfrm>
        <a:graphic>
          <a:graphicData uri="http://schemas.openxmlformats.org/drawingml/2006/table">
            <a:tbl>
              <a:tblPr firstRow="1" firstCol="1" bandRow="1"/>
              <a:tblGrid>
                <a:gridCol w="10551992">
                  <a:extLst>
                    <a:ext uri="{9D8B030D-6E8A-4147-A177-3AD203B41FA5}">
                      <a16:colId xmlns:a16="http://schemas.microsoft.com/office/drawing/2014/main" val="3466778402"/>
                    </a:ext>
                  </a:extLst>
                </a:gridCol>
              </a:tblGrid>
              <a:tr h="55342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8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                                 </a:t>
                      </a:r>
                      <a:endParaRPr lang="zh-CN" sz="28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82063"/>
                  </a:ext>
                </a:extLst>
              </a:tr>
            </a:tbl>
          </a:graphicData>
        </a:graphic>
      </p:graphicFrame>
      <p:pic>
        <p:nvPicPr>
          <p:cNvPr id="8" name="图形 1" descr="无填充的笑脸">
            <a:extLst>
              <a:ext uri="{FF2B5EF4-FFF2-40B4-BE49-F238E27FC236}">
                <a16:creationId xmlns:a16="http://schemas.microsoft.com/office/drawing/2014/main" id="{563D563B-136A-4F07-F823-588B8D2A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63925" y="1536987"/>
            <a:ext cx="190500" cy="1905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CABA51F-A096-2F95-43BF-AAED9F867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71" y="1043019"/>
            <a:ext cx="8906984" cy="502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9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097280" y="1774293"/>
            <a:ext cx="10393680" cy="3967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b="1" kern="100" dirty="0">
                <a:solidFill>
                  <a:srgbClr val="00B0F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任务描述：</a:t>
            </a:r>
            <a:endParaRPr lang="en-US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因工作需要，李烨</a:t>
            </a:r>
            <a:r>
              <a:rPr lang="zh-CN" altLang="en-US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所在的</a:t>
            </a:r>
            <a:r>
              <a:rPr lang="en-US" altLang="zh-CN" sz="32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Chinastar</a:t>
            </a:r>
            <a:r>
              <a:rPr lang="zh-CN" altLang="zh-CN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公司需安排国内工程师赴法做设备调试工作，请为其提供一份住宿证明，用于申请工作签证。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A183C48-C99E-8193-E1FE-CA3163B0C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69" y="2834640"/>
            <a:ext cx="9847885" cy="236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D53F7D2-1CD5-7198-51C2-234922400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58898"/>
              </p:ext>
            </p:extLst>
          </p:nvPr>
        </p:nvGraphicFramePr>
        <p:xfrm>
          <a:off x="2711302" y="1747520"/>
          <a:ext cx="7113182" cy="4157326"/>
        </p:xfrm>
        <a:graphic>
          <a:graphicData uri="http://schemas.openxmlformats.org/drawingml/2006/table">
            <a:tbl>
              <a:tblPr firstRow="1" firstCol="1" bandRow="1"/>
              <a:tblGrid>
                <a:gridCol w="1089784">
                  <a:extLst>
                    <a:ext uri="{9D8B030D-6E8A-4147-A177-3AD203B41FA5}">
                      <a16:colId xmlns:a16="http://schemas.microsoft.com/office/drawing/2014/main" val="2797844647"/>
                    </a:ext>
                  </a:extLst>
                </a:gridCol>
                <a:gridCol w="6023398">
                  <a:extLst>
                    <a:ext uri="{9D8B030D-6E8A-4147-A177-3AD203B41FA5}">
                      <a16:colId xmlns:a16="http://schemas.microsoft.com/office/drawing/2014/main" val="2516851929"/>
                    </a:ext>
                  </a:extLst>
                </a:gridCol>
              </a:tblGrid>
              <a:tr h="168635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知识目标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了解证明性文件的重要性和正式性。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掌握证明的常用词汇和重点句型。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掌握证明性文件的基本结构。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517755"/>
                  </a:ext>
                </a:extLst>
              </a:tr>
              <a:tr h="10393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技能目标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能够读懂证明性文件。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能够按照需求撰写简单的证明性文件。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146665"/>
                  </a:ext>
                </a:extLst>
              </a:tr>
              <a:tr h="10393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素质目标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树立照章办事的规则意识。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培养认真谨慎的工匠精神。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523319"/>
                  </a:ext>
                </a:extLst>
              </a:tr>
              <a:tr h="39230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重、难点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证明性文件的语句理解与撰写。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235042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4A5163E5-36CA-AF0F-2B56-033D8CF38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314" y="5529560"/>
            <a:ext cx="7273158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975362" y="239386"/>
            <a:ext cx="11216638" cy="144655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 de rédiger un certificat, réfléchissez bien les questions suivantes :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2BC2E5D1-08AC-B4C5-2B81-5F5BD9B6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2" y="1697993"/>
            <a:ext cx="11216638" cy="406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899485" y="380549"/>
            <a:ext cx="11292516" cy="144655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 de rédiger un certificat, réfléchissez bien les questions suivantes :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3A2C9C41-CE46-F305-163E-730A15B5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84" y="1830250"/>
            <a:ext cx="12910000" cy="320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6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899484" y="380549"/>
            <a:ext cx="11292515" cy="144655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 de rédiger un certificat, réfléchissez bien les questions suivantes :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22D8839D-2D84-5258-67E7-416BC414E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83" y="1865226"/>
            <a:ext cx="11292509" cy="339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6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985522" y="380549"/>
            <a:ext cx="11206475" cy="144655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 de rédiger un certificat, réfléchissez bien les questions suivantes :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0ABED80-FC63-B746-D5A5-C80F6EBA3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2" y="1827100"/>
            <a:ext cx="11206478" cy="239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4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995680" y="380549"/>
            <a:ext cx="11196315" cy="144655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 de rédiger un certificat, réfléchissez bien les questions suivantes :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7075B36-E3E4-B4D0-73A3-12F2D642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843225"/>
            <a:ext cx="11196311" cy="309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2E204DD6-17A1-90C3-F77B-1AEE93994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505" y="1859280"/>
            <a:ext cx="8071017" cy="262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5340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certifier v.t.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证明 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certifier qch à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qn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Nous vous certifions l’innocence de l’homme. </a:t>
            </a: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demeurer </a:t>
            </a: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v.i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居住 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Nous avons demeuré à Beijing pendant plusieurs années.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我们在北京住过多年。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Certificat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4458</TotalTime>
  <Words>798</Words>
  <Application>Microsoft Office PowerPoint</Application>
  <PresentationFormat>Grand écran</PresentationFormat>
  <Paragraphs>157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8" baseType="lpstr">
      <vt:lpstr>等线</vt:lpstr>
      <vt:lpstr>宋体</vt:lpstr>
      <vt:lpstr>微软雅黑</vt:lpstr>
      <vt:lpstr>Arial</vt:lpstr>
      <vt:lpstr>Calibri</vt:lpstr>
      <vt:lpstr>Calibri Light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54</cp:revision>
  <dcterms:created xsi:type="dcterms:W3CDTF">2022-08-16T14:16:08Z</dcterms:created>
  <dcterms:modified xsi:type="dcterms:W3CDTF">2024-11-29T00:40:28Z</dcterms:modified>
</cp:coreProperties>
</file>